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</p:sldMasterIdLst>
  <p:notesMasterIdLst>
    <p:notesMasterId r:id="rId46"/>
  </p:notesMasterIdLst>
  <p:handoutMasterIdLst>
    <p:handoutMasterId r:id="rId47"/>
  </p:handoutMasterIdLst>
  <p:sldIdLst>
    <p:sldId id="476" r:id="rId5"/>
    <p:sldId id="819" r:id="rId6"/>
    <p:sldId id="820" r:id="rId7"/>
    <p:sldId id="821" r:id="rId8"/>
    <p:sldId id="823" r:id="rId9"/>
    <p:sldId id="825" r:id="rId10"/>
    <p:sldId id="826" r:id="rId11"/>
    <p:sldId id="838" r:id="rId12"/>
    <p:sldId id="890" r:id="rId13"/>
    <p:sldId id="836" r:id="rId14"/>
    <p:sldId id="901" r:id="rId15"/>
    <p:sldId id="913" r:id="rId16"/>
    <p:sldId id="919" r:id="rId17"/>
    <p:sldId id="916" r:id="rId18"/>
    <p:sldId id="917" r:id="rId19"/>
    <p:sldId id="837" r:id="rId20"/>
    <p:sldId id="891" r:id="rId21"/>
    <p:sldId id="908" r:id="rId22"/>
    <p:sldId id="909" r:id="rId23"/>
    <p:sldId id="893" r:id="rId24"/>
    <p:sldId id="895" r:id="rId25"/>
    <p:sldId id="896" r:id="rId26"/>
    <p:sldId id="897" r:id="rId27"/>
    <p:sldId id="910" r:id="rId28"/>
    <p:sldId id="898" r:id="rId29"/>
    <p:sldId id="903" r:id="rId30"/>
    <p:sldId id="904" r:id="rId31"/>
    <p:sldId id="905" r:id="rId32"/>
    <p:sldId id="915" r:id="rId33"/>
    <p:sldId id="899" r:id="rId34"/>
    <p:sldId id="900" r:id="rId35"/>
    <p:sldId id="912" r:id="rId36"/>
    <p:sldId id="902" r:id="rId37"/>
    <p:sldId id="906" r:id="rId38"/>
    <p:sldId id="907" r:id="rId39"/>
    <p:sldId id="883" r:id="rId40"/>
    <p:sldId id="884" r:id="rId41"/>
    <p:sldId id="885" r:id="rId42"/>
    <p:sldId id="886" r:id="rId43"/>
    <p:sldId id="887" r:id="rId44"/>
    <p:sldId id="888" r:id="rId45"/>
  </p:sldIdLst>
  <p:sldSz cx="9144000" cy="5143500" type="screen16x9"/>
  <p:notesSz cx="7010400" cy="9296400"/>
  <p:custDataLst>
    <p:tags r:id="rId48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B13"/>
    <a:srgbClr val="EBEBEB"/>
    <a:srgbClr val="F69121"/>
    <a:srgbClr val="FBAB18"/>
    <a:srgbClr val="E5221A"/>
    <a:srgbClr val="E4231A"/>
    <a:srgbClr val="73BF4B"/>
    <a:srgbClr val="00BCEB"/>
    <a:srgbClr val="051C2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1" autoAdjust="0"/>
    <p:restoredTop sz="83495" autoAdjust="0"/>
  </p:normalViewPr>
  <p:slideViewPr>
    <p:cSldViewPr snapToGrid="0" snapToObjects="1" showGuides="1">
      <p:cViewPr varScale="1">
        <p:scale>
          <a:sx n="160" d="100"/>
          <a:sy n="160" d="100"/>
        </p:scale>
        <p:origin x="186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796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2/4/25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2/4/25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30F2-7BDE-9763-E7D7-A311694B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0CBE4-A6CC-DA6F-0872-A4B5C0B2B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D486-68AD-6EB0-311E-26793215C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6BF0-A3CF-7327-8FA3-B04C88A48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0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B5EB-D90E-2FF7-5BB0-13F690FA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93B80-BE5D-B38B-CABE-D8EBD91FC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DB7A1-A4C6-223D-6B4F-89C7C9C98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E58AB-7B76-289F-C859-2728E0768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8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C966-52F6-0CEB-01D9-CC56D89B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CCE9B-8ECC-DF49-0EE7-303A1E11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E7E7A-1C7B-8DB4-5BA1-E2F516D23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D209-6156-6809-0732-7697DE4D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1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75EA7-3E0D-73F9-A75E-6DE4DC75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3BC10-3148-DE39-48D7-89E22B66E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13125-FA98-DAF6-6240-250FCE38A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24CB-8D63-BBE2-D382-2CDDAB180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85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5811-FAF2-50AE-32E4-F8A9CC38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BD115-A703-7768-3E39-E81CB2E35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62EA4-8ADB-966C-DD06-819C86BE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Navigate to </a:t>
            </a:r>
            <a:r>
              <a:rPr lang="en-GB" dirty="0"/>
              <a:t>Workspaces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-&gt; </a:t>
            </a:r>
            <a:r>
              <a:rPr lang="en-GB" dirty="0"/>
              <a:t>My Workspace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Identify the collection </a:t>
            </a:r>
            <a:r>
              <a:rPr lang="en-GB" dirty="0"/>
              <a:t>DEVWKS-2656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Confirm the requests and variables are there.</a:t>
            </a:r>
          </a:p>
          <a:p>
            <a:pPr marL="6286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 will use them during the session.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A1682-0EDA-4DA6-8220-1C9E6C326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5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E0AB-AE72-3F70-1B55-827BECD9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8EE4C-6870-C10A-70D1-4F547240C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8FACA-D28C-4C86-77C1-E2A63B317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GB" b="0" i="0" dirty="0" err="1">
                <a:solidFill>
                  <a:srgbClr val="CCCCCC"/>
                </a:solidFill>
                <a:effectLst/>
                <a:latin typeface="-apple-system"/>
              </a:rPr>
              <a:t>ThousandEyes</a:t>
            </a:r>
            <a:r>
              <a:rPr lang="en-GB" b="0" i="0" dirty="0">
                <a:solidFill>
                  <a:srgbClr val="CCCCCC"/>
                </a:solidFill>
                <a:effectLst/>
                <a:latin typeface="-apple-system"/>
              </a:rPr>
              <a:t> will generate new OAuth Bearer Token for you and show it in a new popup window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41526-536D-A129-AF10-4E04C127F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25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44D5-883F-6270-906C-6D9202F9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27E2D-146A-96B0-8A01-52CAF78B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16D11-36CF-0D58-BC39-1D47C555C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76BE-46C4-6D4E-385C-815B73540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2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45F5-E0F9-712F-BC62-D6E2FACB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49FED-2B53-7D27-6575-16DDA0076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A6CB1-DAAD-0DC1-1974-C41979229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reate an </a:t>
            </a:r>
            <a:r>
              <a:rPr lang="en-GB" sz="12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Server 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 that validates </a:t>
            </a:r>
            <a:r>
              <a:rPr lang="en-GB" sz="12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www.google.com</a:t>
            </a:r>
            <a:endParaRPr lang="en-ES" sz="105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85CA-9510-A467-AE31-E357DA6AE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5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29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26F4-BBBA-DF69-7D04-F217C5F3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35832-7660-CD15-D14D-73496458C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C01D2-E65B-A5CF-7FE4-67D52726E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3673-153C-B038-3A9D-EE67E440E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9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4905-C283-FCED-D282-F8956A92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A4F91-705B-306A-7C9F-1EF1A0138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0B5DA-D879-1792-4E89-DBDF49369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13B9-D9D9-3647-81B4-A51B69A41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3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4979-BBF0-BAC5-310E-001A449FC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F7137-BF10-7050-A04F-D68AFD2EB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BEB03-025E-1F0F-CADF-517F2A2B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8FB7-5529-F298-E7C0-949711FF6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03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B3FB-AE69-E02B-5FFB-E75E4953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33EAF-6F99-8877-ED05-A577C0D2A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DAC28-884F-C66F-8A3F-A401C6DB7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61D6-A8B2-972D-8965-787AF90B7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2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89F7-AD17-064A-85EC-C81159DE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802EB-1CD4-EB5F-E591-C5DBAD004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A8C97-6112-8454-23D5-856707CF3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5242-8E87-53D6-38A3-5C17886F0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3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3BF6-CB13-84BD-3284-5504B733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AEAD4-8AA4-1F00-81EC-DFE26C7B8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BC416-F641-3B53-77F3-C1F04180B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EAF9A-037D-3972-E721-D054B443C2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09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B0BE8-768F-7CB7-4A5C-04B2EE5C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5ECE0-19B3-14C7-E682-E7324B7F2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55EB9-D011-751E-C235-D062518AF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3EAC-8D5E-1812-025D-A1B2D4BBAF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8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532A-8B07-25A0-E052-748F5A89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B6B21-D3C7-2DE0-9D81-A8C3A442A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07552-3769-4B46-B71D-4BF71965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9027-7F43-5BD5-262D-6BF7ED6B6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10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C921-BC6D-AFCF-13BC-94F010BB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BC43F-B084-87C2-A878-11202DB70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A2E15-9575-2F2D-EB5A-8DA091A94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D4B84-5E20-F1C2-BD87-2900CE0A5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01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41E3-3B7B-2C26-3C2C-8B366547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67DAD-5D26-455D-E567-159A4EA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A0CB8-FDEC-918A-7A75-A9238461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E32-59B0-C79B-45EC-47248B3EB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Goal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goal of the talk is that you understand how easy is to stream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telemetry data to any observability backend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E9BA-CC7E-18F1-BAC0-01F6DEA9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09AB0-F115-CAB1-3B8D-F117CD2BB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080E0-7F21-E39B-ACD2-8D08925C2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BC7EB-9650-AA98-2E91-41CAE85D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00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54B2-FD7B-10C5-7C8B-F7CADA63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7DBF6-3247-00B5-83F2-76C0647F6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ABC56-3A65-50A6-4DA3-76935F6AF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E1370-BE9D-CA14-BCAC-DAB6E4865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01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DADF-BF1D-7A93-4EEF-816B23A2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AE8BE-B29F-3066-EA10-697A67FC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2B7FD-3DB1-5AA5-2782-9F599869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F115-FB25-ADA5-809F-9F98390E3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20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E999-B781-04B0-2025-DA5F42B3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8EEDB-5419-A603-1C83-693721CC4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ABFAC-813E-E96D-5246-D7EFB01D7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CCCCCC"/>
              </a:solidFill>
              <a:effectLst/>
              <a:latin typeface="-apple-system"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1C17-D40D-C1FC-8DC3-7947791AE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9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D3C95-529F-12E6-9B27-AFB00755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AB813-8BAC-4909-E8D9-A450B621F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8A66-8EB0-9832-312A-A1077AD8F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34582-EECD-7840-3D11-761B0165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5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7FC59-8B90-CBFE-00BA-221F2F7B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E43BD-DDFD-6DDC-9626-D4CB4B0DE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E7716-E74F-1144-C091-7D1779691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BE9F-B851-77C7-D2FE-1B29D656B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9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7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r>
              <a:rPr lang="en-US" dirty="0"/>
              <a:t>- 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Cloud Native Computing Foundation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(CNCF)</a:t>
            </a:r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- Vendor agnostic</a:t>
            </a: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0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65887" eaLnBrk="1" hangingPunct="1">
              <a:spcBef>
                <a:spcPct val="0"/>
              </a:spcBef>
              <a:defRPr/>
            </a:pPr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62377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3028264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94151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960038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A6D400-C829-4070-B5E9-1BF68645D698}" type="slidenum">
              <a:rPr lang="en-US" altLang="en-US" smtClean="0">
                <a:latin typeface="CiscoSansTT Light" panose="020B0503020201020303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1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37D-E554-E446-BB11-8D1CDD2F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49938-8E45-0F7B-EC8A-1A3584F8C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A413B-165A-A49E-A4D5-3FB30A929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B504-84BD-1FC4-D20A-DBC191EC7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3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live.com/emea/learn/session-catalog.html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-demand.htm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D4B38-FF77-CF04-7C95-76CFD3AE8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3FC34A-572B-97BE-85FF-F8311E541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52453F-FF4A-0414-C7B9-2089AE11D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9DDE7-AB9E-2E3D-90AB-C5FB465B7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AC056-DD71-7F29-6FA3-C9725120F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8" t="-18852" r="32354" b="52873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B2080-2E07-B787-B79D-70100FB32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C1234-9EFC-2BDD-517A-94EFCEF01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88F-A484-DD6F-2395-017C7EBBE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16C-A3FB-6723-A419-97B81497A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8C4689-3E40-80D0-3424-E7CAA017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E8DA8C9-4A41-F837-5C24-BBAC1BD96F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422CC-88CC-3E6B-3078-D878CDEC3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7A8B04-37EC-4812-451B-F820E58B3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1398CA4-2C0C-F12F-326D-75B5DF1DDB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6254187-EB0E-4D58-EF81-84B7F529ABE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13655D8-B128-7089-C4E9-3C5FCECC0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C971585-F210-0D1B-8861-79B755678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159AF38-59CB-A584-6E2E-BDBA5EA71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9A0050-A739-5863-B6E7-12FF7F80B0E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4AD0186-2830-F67C-3203-CE6F927D1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805E569-0928-C09E-2890-EE10AA065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26DEFA1-6BD7-7126-0210-FF63E4E30F6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B5D1337C-1180-11FD-ADD1-7C5EB2F17C9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E5EC404-F194-F529-2334-5ED53DCC6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8CCC0C-DD87-CD6A-3BE4-7639A575553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E238DE6-A1E7-5C3A-5EFE-85ABF632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7962963-D03D-1ADD-1D74-ADEA64D8D38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5F420A-C183-F7E8-C12C-B2D6BC023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3012C16-870B-55FD-0286-B62F28E5763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F29DC2-8E40-F976-0DDA-4AFF66D0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A4B7EB5-F151-15A2-FC44-9B251AF111D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4FFB02-4194-CF74-3236-5055657A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16A0572-34E9-2B74-23C2-E89945C4843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53B4001-CC3E-902A-CA89-901EA4DE5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2FC02C5-BEA9-1C8E-7AF2-1943C2530B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DBA677-05A6-FBB6-DB28-935F4844C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555C915-D69F-EEB1-4611-4C52DBE264B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2A0A893A-2B16-2E94-9D21-F5788EFFE9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FD7464D-4FF8-B2CD-3F0D-D39E2DB877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87365F-0E59-072D-331E-2286D4CE9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0ED4D75-D9AB-A3CD-707D-A263B1EA3E6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5B9CB89-54CF-4DEB-CD85-222DDE0B2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A924548-F42A-0B47-5983-E606945468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58218E8-FD81-84E5-00D9-0938564B0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6573E92-E1CC-E4FC-70C3-36B029151E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E0823A-B26B-A7FA-2E99-546C8C6F6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25" b="49480"/>
          <a:stretch/>
        </p:blipFill>
        <p:spPr>
          <a:xfrm>
            <a:off x="4920814" y="1217082"/>
            <a:ext cx="4223186" cy="3938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D809675-5E05-7B79-65B6-DCBC26782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B2BB5F-CBA1-3167-FDA5-53728E107BC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2AE8CDF-7FF2-CADE-C871-084A33E2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F70877-4123-D005-DC71-2CF39BDDA6F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C89E34-32A3-C79E-CC01-4EA88725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DFB1286-E15D-60AA-F1B5-D577BCD9FB7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4CA152E-41A2-2D9F-502B-4F9D03B6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2570470-A5A2-0F6E-E120-A535988498D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8D209C-3F9E-E494-AA75-928D45F5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364158F-7EE5-AF4F-914A-055B61072A3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F0478E-658C-D949-7122-9A4C9759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D67970F-0400-2791-9795-5E361E265C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ong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EA60703-D396-290E-39C5-0D557C2F6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92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CEA6759-BD7B-8728-5F82-AD92DDCCE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D36E6D2-E24A-CE14-7081-E8B8C0698A6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59193A8-1DA2-F0C8-25A7-D8B9B1D3C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B6FF998-BB6E-1EEB-A29E-3C2FF4979E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A6B1331-5B27-C964-AA28-D2496D73E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60B1F85-CCDE-9705-7ACD-E33676D82F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2E87932-134F-AFE1-A768-13DF41D5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23B2364-3BD9-03AD-C732-941E91489F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67D834B-3254-FC93-254E-2B4D1F89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BA74448-D8B2-E727-7695-048BF781F33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738DEB6-B4FD-EEB5-6457-734383CA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82DA5-2FE7-D365-B965-583557A141D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6139ED4-7050-D591-139C-775D6510B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D2CEF8E-CFBE-F221-AB74-3CFE8F71084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081C19-4360-AC86-A674-8D6A2AE8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654D5B2-9885-3245-33C9-1B940AE7BD4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F56D2C-0B16-331E-E070-3567A862A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1AB80EC-CDF6-6AFA-E27C-BEECCE69DDA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9C498F-2E59-8727-5441-9C6AB8D9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29DE590-61E3-0D9A-2E9A-78AAD692473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6B0181AE-4CE8-AFE4-8A92-B4480A3CA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46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ex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A712A-4CCA-49D1-50AB-7E4B66D0E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4C1130-1E57-C493-2235-D15EE07018EF}"/>
              </a:ext>
            </a:extLst>
          </p:cNvPr>
          <p:cNvGrpSpPr/>
          <p:nvPr/>
        </p:nvGrpSpPr>
        <p:grpSpPr>
          <a:xfrm>
            <a:off x="5926500" y="965315"/>
            <a:ext cx="1863000" cy="3589251"/>
            <a:chOff x="6065496" y="671480"/>
            <a:chExt cx="1585994" cy="3055573"/>
          </a:xfr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5542D8B2-9762-BFF7-8B7D-21C7700E7D3E}"/>
                </a:ext>
              </a:extLst>
            </p:cNvPr>
            <p:cNvSpPr/>
            <p:nvPr/>
          </p:nvSpPr>
          <p:spPr>
            <a:xfrm>
              <a:off x="6102626" y="671480"/>
              <a:ext cx="1510748" cy="3055573"/>
            </a:xfrm>
            <a:prstGeom prst="roundRect">
              <a:avLst>
                <a:gd name="adj" fmla="val 14035"/>
              </a:avLst>
            </a:prstGeom>
            <a:solidFill>
              <a:schemeClr val="bg2">
                <a:lumMod val="95000"/>
              </a:schemeClr>
            </a:solidFill>
            <a:ln w="25400">
              <a:solidFill>
                <a:schemeClr val="bg2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FDF14D-BC48-3741-A685-A85CE3B2E6A6}"/>
                </a:ext>
              </a:extLst>
            </p:cNvPr>
            <p:cNvSpPr/>
            <p:nvPr/>
          </p:nvSpPr>
          <p:spPr>
            <a:xfrm>
              <a:off x="6738425" y="3415875"/>
              <a:ext cx="239151" cy="23915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903D0B-35FB-BC4A-F142-765BF43FB9E6}"/>
                </a:ext>
              </a:extLst>
            </p:cNvPr>
            <p:cNvGrpSpPr/>
            <p:nvPr/>
          </p:nvGrpSpPr>
          <p:grpSpPr>
            <a:xfrm>
              <a:off x="6630390" y="778740"/>
              <a:ext cx="372443" cy="44866"/>
              <a:chOff x="3352003" y="1669622"/>
              <a:chExt cx="1489815" cy="179469"/>
            </a:xfrm>
            <a:solidFill>
              <a:schemeClr val="bg2">
                <a:lumMod val="85000"/>
              </a:schemeClr>
            </a:solidFill>
          </p:grpSpPr>
          <p:sp>
            <p:nvSpPr>
              <p:cNvPr id="15" name="Rounded Rectangle 30">
                <a:extLst>
                  <a:ext uri="{FF2B5EF4-FFF2-40B4-BE49-F238E27FC236}">
                    <a16:creationId xmlns:a16="http://schemas.microsoft.com/office/drawing/2014/main" id="{DF94FCD4-A56D-A35A-978F-015DA09384F0}"/>
                  </a:ext>
                </a:extLst>
              </p:cNvPr>
              <p:cNvSpPr/>
              <p:nvPr/>
            </p:nvSpPr>
            <p:spPr>
              <a:xfrm>
                <a:off x="3744506" y="1704491"/>
                <a:ext cx="1097312" cy="10973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E3AD76D-8462-9706-07B0-A017F75166A6}"/>
                  </a:ext>
                </a:extLst>
              </p:cNvPr>
              <p:cNvSpPr/>
              <p:nvPr/>
            </p:nvSpPr>
            <p:spPr>
              <a:xfrm>
                <a:off x="3352003" y="1669622"/>
                <a:ext cx="179469" cy="1794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ound Same Side Corner Rectangle 36">
              <a:extLst>
                <a:ext uri="{FF2B5EF4-FFF2-40B4-BE49-F238E27FC236}">
                  <a16:creationId xmlns:a16="http://schemas.microsoft.com/office/drawing/2014/main" id="{F7154F85-64ED-FB73-1502-6C22D1CAA6C5}"/>
                </a:ext>
              </a:extLst>
            </p:cNvPr>
            <p:cNvSpPr/>
            <p:nvPr/>
          </p:nvSpPr>
          <p:spPr>
            <a:xfrm rot="5400000">
              <a:off x="7491471" y="1404545"/>
              <a:ext cx="27432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CBA3F6-9FED-35CB-0F36-556B447D14A8}"/>
                </a:ext>
              </a:extLst>
            </p:cNvPr>
            <p:cNvGrpSpPr/>
            <p:nvPr/>
          </p:nvGrpSpPr>
          <p:grpSpPr>
            <a:xfrm>
              <a:off x="6065496" y="1290241"/>
              <a:ext cx="27432" cy="440900"/>
              <a:chOff x="6038862" y="1290244"/>
              <a:chExt cx="45720" cy="585979"/>
            </a:xfrm>
          </p:grpSpPr>
          <p:sp>
            <p:nvSpPr>
              <p:cNvPr id="13" name="Round Same Side Corner Rectangle 38">
                <a:extLst>
                  <a:ext uri="{FF2B5EF4-FFF2-40B4-BE49-F238E27FC236}">
                    <a16:creationId xmlns:a16="http://schemas.microsoft.com/office/drawing/2014/main" id="{03ACD912-83CE-8865-2EB9-D895F845E8DD}"/>
                  </a:ext>
                </a:extLst>
              </p:cNvPr>
              <p:cNvSpPr/>
              <p:nvPr/>
            </p:nvSpPr>
            <p:spPr>
              <a:xfrm rot="16200000" flipH="1">
                <a:off x="5927829" y="1401278"/>
                <a:ext cx="267787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 Same Side Corner Rectangle 39">
                <a:extLst>
                  <a:ext uri="{FF2B5EF4-FFF2-40B4-BE49-F238E27FC236}">
                    <a16:creationId xmlns:a16="http://schemas.microsoft.com/office/drawing/2014/main" id="{B97BB18C-CDE4-A7C4-32EB-718FD2FABFCE}"/>
                  </a:ext>
                </a:extLst>
              </p:cNvPr>
              <p:cNvSpPr/>
              <p:nvPr/>
            </p:nvSpPr>
            <p:spPr>
              <a:xfrm rot="16200000" flipH="1">
                <a:off x="5927829" y="1719471"/>
                <a:ext cx="267785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F1FE4C-AD90-8A7D-A664-A48F8AA8C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062DCE0-D9B7-1C27-517E-4DFA056BC8F5}"/>
              </a:ext>
            </a:extLst>
          </p:cNvPr>
          <p:cNvSpPr txBox="1">
            <a:spLocks/>
          </p:cNvSpPr>
          <p:nvPr userDrawn="1"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the Webex 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with the speaker after the session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4AF88FC-A9BC-4847-D687-2210EC20DEF1}"/>
              </a:ext>
            </a:extLst>
          </p:cNvPr>
          <p:cNvSpPr txBox="1">
            <a:spLocks/>
          </p:cNvSpPr>
          <p:nvPr userDrawn="1"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Events mobile </a:t>
            </a:r>
            <a:r>
              <a:rPr lang="en-US" sz="10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953E056-C70C-8D7F-FA92-2FFBA2988C7C}"/>
              </a:ext>
            </a:extLst>
          </p:cNvPr>
          <p:cNvSpPr txBox="1">
            <a:spLocks/>
          </p:cNvSpPr>
          <p:nvPr userDrawn="1"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64A7CD2-263B-2F02-9441-8BBFF5CE75A9}"/>
              </a:ext>
            </a:extLst>
          </p:cNvPr>
          <p:cNvSpPr txBox="1">
            <a:spLocks/>
          </p:cNvSpPr>
          <p:nvPr userDrawn="1"/>
        </p:nvSpPr>
        <p:spPr>
          <a:xfrm>
            <a:off x="447234" y="3906810"/>
            <a:ext cx="3941886" cy="5822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270" indent="0" defTabSz="914355">
              <a:spcBef>
                <a:spcPts val="0"/>
              </a:spcBef>
              <a:buNone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Webex spaces will be moderated </a:t>
            </a:r>
            <a:br>
              <a:rPr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by the speaker until </a:t>
            </a:r>
            <a:r>
              <a:rPr lang="en-US" sz="1600" kern="0">
                <a:solidFill>
                  <a:schemeClr val="accent1"/>
                </a:solidFill>
                <a:latin typeface="CiscoSansTT Light"/>
                <a:cs typeface="CiscoSansTT Light"/>
              </a:rPr>
              <a:t>February 28, 2025.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87F7E2-AA06-DA51-4B21-287B5F5BC280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12A76B-3A65-0551-5CB5-C6C453AE7C86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5893AD-C605-644B-7018-5EF21C41DB72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AB6FE8-5435-2A55-38FA-EE57046BED59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38C6B0E-D982-3DA3-629C-145334DC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200B3CA6-64CB-749A-8E70-F6478C32A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F58352C-F2E4-CE99-772E-D6DA0642C3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77BCDF-A875-D44D-619B-A0561338A5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666CB-5B14-0F45-3ED7-35A22905711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7ABE04DD-ADF8-E875-0C85-3E0E9272774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187C0C0F-C689-6A9E-2236-3AF2A7C1EB4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C15F203E-8AD8-1609-3C62-E27C634E66A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B5CBEA14-DD9F-C251-F242-846101F27FD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127C6F4-B045-9513-9446-56991D4C433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BC8918-B05E-ACF9-9320-6EE6526243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AD32807-3B37-6B46-AD8A-AD8F7D3A3F2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08E7254E-E098-B1EB-FD1E-9A0DED38361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09850DE5-9BD5-8EC0-505E-FD6C6BFB7A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F88026-B7B0-4552-F29D-99312BC355A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ED1235A-2BB4-89B0-2F76-D80F11C7963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Title 3">
            <a:extLst>
              <a:ext uri="{FF2B5EF4-FFF2-40B4-BE49-F238E27FC236}">
                <a16:creationId xmlns:a16="http://schemas.microsoft.com/office/drawing/2014/main" id="{D8CC500A-43A7-5698-4152-A3E16E20174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5200" y="192024"/>
            <a:ext cx="41268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Webex App</a:t>
            </a:r>
          </a:p>
        </p:txBody>
      </p:sp>
    </p:spTree>
    <p:extLst>
      <p:ext uri="{BB962C8B-B14F-4D97-AF65-F5344CB8AC3E}">
        <p14:creationId xmlns:p14="http://schemas.microsoft.com/office/powerpoint/2010/main" val="25007394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Surv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E80827-E29B-1142-F2C8-E8B09BBD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016F85A-2714-6883-BC2E-3D8646025CC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B175E69-B25D-C673-AFAF-4F552BC95B99}"/>
              </a:ext>
            </a:extLst>
          </p:cNvPr>
          <p:cNvSpPr txBox="1">
            <a:spLocks/>
          </p:cNvSpPr>
          <p:nvPr userDrawn="1"/>
        </p:nvSpPr>
        <p:spPr>
          <a:xfrm>
            <a:off x="1119347" y="1403015"/>
            <a:ext cx="5560590" cy="1098621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Participants who fill out a minimum of 4 session surveys and the overall event survey will get a unique Cisco Live t-shirt.</a:t>
            </a:r>
          </a:p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(from 11:30 on Thursday, while supplies last)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C3586FD-A6A2-F6ED-C0B1-81E8AD3A3018}"/>
              </a:ext>
            </a:extLst>
          </p:cNvPr>
          <p:cNvSpPr txBox="1">
            <a:spLocks/>
          </p:cNvSpPr>
          <p:nvPr userDrawn="1"/>
        </p:nvSpPr>
        <p:spPr>
          <a:xfrm>
            <a:off x="1119344" y="3125077"/>
            <a:ext cx="5560589" cy="959869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All surveys can be taken in the Cisco Events mobile app or by logging into the Session Catalog and clicking the ‘Participant Dashboard’ link at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hlinkClick r:id="rId3"/>
              </a:rPr>
              <a:t>https://www.ciscolive.com/emea/learn/session-catalog.html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1A4482-0B1C-31D2-C6BE-753BA9527DB7}"/>
              </a:ext>
            </a:extLst>
          </p:cNvPr>
          <p:cNvCxnSpPr>
            <a:cxnSpLocks/>
          </p:cNvCxnSpPr>
          <p:nvPr userDrawn="1"/>
        </p:nvCxnSpPr>
        <p:spPr>
          <a:xfrm>
            <a:off x="1221897" y="2751588"/>
            <a:ext cx="5525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24">
            <a:extLst>
              <a:ext uri="{FF2B5EF4-FFF2-40B4-BE49-F238E27FC236}">
                <a16:creationId xmlns:a16="http://schemas.microsoft.com/office/drawing/2014/main" id="{FA743B7F-2A8A-F6C9-B4E1-7640C39B478A}"/>
              </a:ext>
            </a:extLst>
          </p:cNvPr>
          <p:cNvSpPr/>
          <p:nvPr userDrawn="1"/>
        </p:nvSpPr>
        <p:spPr>
          <a:xfrm>
            <a:off x="535104" y="1488971"/>
            <a:ext cx="435940" cy="432506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7CF7B4DC-8320-54AB-A685-BB4BCC18DA0B}"/>
              </a:ext>
            </a:extLst>
          </p:cNvPr>
          <p:cNvSpPr/>
          <p:nvPr userDrawn="1"/>
        </p:nvSpPr>
        <p:spPr>
          <a:xfrm>
            <a:off x="561145" y="3205513"/>
            <a:ext cx="383860" cy="441258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B2CF17-6781-226B-B0AB-2B762E39E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74" t="7201" b="3822"/>
          <a:stretch/>
        </p:blipFill>
        <p:spPr>
          <a:xfrm>
            <a:off x="6679933" y="1239392"/>
            <a:ext cx="2278327" cy="230504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5C1D842-8F77-1586-59FC-B31983C0330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3997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Fill Out Your Session 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7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 yuor 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7EC86-555A-D1F0-1612-49E8B84E7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BD3A03-CC89-5A8B-A173-E512B92E8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254135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/>
              <a:t>Visit the Cisco Showcase </a:t>
            </a:r>
            <a:br>
              <a:rPr lang="en-US" sz="1600"/>
            </a:br>
            <a:r>
              <a:rPr lang="en-US" sz="1600"/>
              <a:t>for related demos</a:t>
            </a:r>
            <a:endParaRPr lang="en-US"/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Book your one-on-one</a:t>
            </a:r>
            <a:br>
              <a:rPr lang="en-US" sz="1600"/>
            </a:br>
            <a:r>
              <a:rPr lang="en-US" sz="160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Attend the interactive education with </a:t>
            </a:r>
            <a:r>
              <a:rPr lang="en-US" sz="1600" err="1"/>
              <a:t>DevNet</a:t>
            </a:r>
            <a:r>
              <a:rPr lang="en-US" sz="1600"/>
              <a:t>, Capture the Flag, and Walk-in Labs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>
                <a:ea typeface="ＭＳ Ｐゴシック"/>
              </a:rPr>
              <a:t>Visit the On-Demand Library </a:t>
            </a:r>
            <a:br>
              <a:rPr lang="en-US" sz="1600"/>
            </a:br>
            <a:r>
              <a:rPr lang="en-US" sz="1600">
                <a:ea typeface="ＭＳ Ｐゴシック"/>
              </a:rPr>
              <a:t>for more sessions at </a:t>
            </a:r>
            <a:r>
              <a:rPr lang="en-US" sz="1600">
                <a:ea typeface="ＭＳ Ｐゴシック"/>
                <a:hlinkClick r:id="rId3"/>
              </a:rPr>
              <a:t>ciscolive.com/on-demand</a:t>
            </a:r>
            <a:r>
              <a:rPr lang="en-US" sz="1600">
                <a:ea typeface="ＭＳ Ｐゴシック"/>
              </a:rPr>
              <a:t>. Sessions from this event will be available from March 3.</a:t>
            </a:r>
            <a:endParaRPr lang="en-US" sz="1600">
              <a:ea typeface="ＭＳ Ｐゴシック"/>
              <a:hlinkClick r:id="rId3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sz="1200"/>
              <a:t>Contact me at: </a:t>
            </a:r>
            <a:r>
              <a:rPr lang="en-US" sz="1200">
                <a:solidFill>
                  <a:schemeClr val="accent6"/>
                </a:solidFill>
              </a:rPr>
              <a:t>Insert preferred comms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BF52F-4075-79E5-024E-0FE0209A06B0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10BD76-F3EF-43C3-0494-2347082DC5F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FAAF348A-D671-28D9-9D39-15D58E61E5A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14002B89-154C-DF50-E0D2-D98A274945F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8A1FBEF6-798C-798E-2FB7-07987A533A8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60C5A011-C61F-77FB-6C3C-F11D2F327F1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1CDBEE2F-3635-2E84-5E08-45A8D9AFF7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BAF11F-72EB-77B4-97E2-55B0C364BCD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AC92AE9-8871-3CA9-63E2-42941290FD8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A47A6087-DFF7-6BF4-D76B-0157D5C0B3C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03A590F3-D041-C121-F2C3-D6F65A64C8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B52E5B6D-823C-D0F7-4B00-CF2769F62D0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55CDF12-4484-7AEB-D0FE-9EC0A4013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D8CCB58-3453-8441-878C-6A92DF286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4E2A4AAA-A6DC-C2B4-19E2-B61F089C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37C60648-55A0-68D1-88F1-51DE68DF45F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46B628-D374-59B0-9D98-357F72B780B3}"/>
              </a:ext>
            </a:extLst>
          </p:cNvPr>
          <p:cNvSpPr txBox="1">
            <a:spLocks/>
          </p:cNvSpPr>
          <p:nvPr userDrawn="1"/>
        </p:nvSpPr>
        <p:spPr>
          <a:xfrm>
            <a:off x="419100" y="1657350"/>
            <a:ext cx="3827463" cy="1828800"/>
          </a:xfrm>
          <a:prstGeom prst="rect">
            <a:avLst/>
          </a:prstGeom>
        </p:spPr>
        <p:txBody>
          <a:bodyPr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3300"/>
              </a:lnSpc>
            </a:pP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Continue </a:t>
            </a:r>
            <a:b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your education</a:t>
            </a:r>
          </a:p>
        </p:txBody>
      </p:sp>
    </p:spTree>
    <p:extLst>
      <p:ext uri="{BB962C8B-B14F-4D97-AF65-F5344CB8AC3E}">
        <p14:creationId xmlns:p14="http://schemas.microsoft.com/office/powerpoint/2010/main" val="14215208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6BF4F-37E0-CBA7-3739-BFDFB0EC6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AF78858-9494-6ED7-9515-FE411D0DA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AA038-8C72-7133-9977-5FEEF7A0E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38D20B4F-009F-2CC5-DFAE-BEE46F0BB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3F84D-5948-C1A2-FC26-05A6D2F62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98974C-18CD-1C59-24E3-FBFB68CACE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95A377-4137-1628-27CE-6A5FD097F0F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F0159-61DB-7A0D-68B5-19AFD56C59E9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27F8AF8-D2BB-5EEF-8AD3-BE3BF7ED7D61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0FEBE-5CAC-AC2B-7CF6-C7FEC54B177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A9AAAC2-7554-9179-61B9-32C78E056CA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3E64CBD-05E1-142D-F4BB-E4ED4A3DDE75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711BE50-B4EA-C897-03D5-51B5F4D68FE8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BE9050-BCED-18B3-D1BE-30ADB7742A9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FFEEC1-7A4D-6BE3-6F6B-CFFAA3F4F95F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D922C2-5E12-C09F-4FC6-1BA4A7C07AF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CB91-08FE-ACA0-28EB-0A838685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1000" t="16042" r="1" b="16042"/>
          <a:stretch/>
        </p:blipFill>
        <p:spPr>
          <a:xfrm>
            <a:off x="0" y="0"/>
            <a:ext cx="4355344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44224ACA-69BF-7007-91FC-143ADA0EF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A2F632-2618-A743-1325-00A7B6B5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C3629-1311-2AAC-B190-5F76B4CC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2" y="2068830"/>
            <a:ext cx="3497727" cy="100584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5000"/>
              </a:lnSpc>
              <a:buFont typeface="Arial" panose="020B0604020202020204" pitchFamily="34" charset="0"/>
              <a:buNone/>
              <a:defRPr lang="en-US" sz="36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FDE15-6F9C-833F-FEB9-17DA8237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88" t="43863" r="4567" b="4386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4F56807-4FA5-6D9B-B9C8-9C155D7BA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866FC2-EAFF-0929-5DC8-5C5CF6AA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 anchor="ctr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201DFB0-BCB9-4F78-17E2-FA715078E1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44667B-F7D3-55D3-2278-BA40B81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9698-644B-8DDA-DA11-F0BDB8238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270D0-EEC5-3BD2-4570-50125AE1E7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0647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53" r:id="rId4"/>
    <p:sldLayoutId id="2147484054" r:id="rId5"/>
    <p:sldLayoutId id="2147484042" r:id="rId6"/>
    <p:sldLayoutId id="2147484017" r:id="rId7"/>
    <p:sldLayoutId id="2147484025" r:id="rId8"/>
    <p:sldLayoutId id="2147484027" r:id="rId9"/>
    <p:sldLayoutId id="2147484026" r:id="rId10"/>
    <p:sldLayoutId id="2147484034" r:id="rId11"/>
    <p:sldLayoutId id="2147484043" r:id="rId12"/>
    <p:sldLayoutId id="2147484028" r:id="rId13"/>
    <p:sldLayoutId id="2147484036" r:id="rId14"/>
    <p:sldLayoutId id="2147484035" r:id="rId15"/>
    <p:sldLayoutId id="2147484037" r:id="rId16"/>
    <p:sldLayoutId id="2147484038" r:id="rId17"/>
    <p:sldLayoutId id="2147484050" r:id="rId18"/>
    <p:sldLayoutId id="2147484041" r:id="rId19"/>
    <p:sldLayoutId id="2147484018" r:id="rId20"/>
    <p:sldLayoutId id="2147484051" r:id="rId21"/>
    <p:sldLayoutId id="2147483976" r:id="rId22"/>
    <p:sldLayoutId id="2147483885" r:id="rId23"/>
    <p:sldLayoutId id="2147484052" r:id="rId24"/>
    <p:sldLayoutId id="2147484040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39" r:id="rId32"/>
    <p:sldLayoutId id="2147484011" r:id="rId33"/>
    <p:sldLayoutId id="2147483982" r:id="rId34"/>
    <p:sldLayoutId id="2147483985" r:id="rId35"/>
    <p:sldLayoutId id="2147483986" r:id="rId36"/>
    <p:sldLayoutId id="2147484046" r:id="rId37"/>
    <p:sldLayoutId id="2147484047" r:id="rId38"/>
    <p:sldLayoutId id="2147483978" r:id="rId39"/>
    <p:sldLayoutId id="2147483979" r:id="rId40"/>
    <p:sldLayoutId id="2147483980" r:id="rId41"/>
    <p:sldLayoutId id="2147483969" r:id="rId42"/>
    <p:sldLayoutId id="2147483968" r:id="rId43"/>
    <p:sldLayoutId id="2147483973" r:id="rId44"/>
    <p:sldLayoutId id="2147483970" r:id="rId45"/>
    <p:sldLayoutId id="2147483987" r:id="rId46"/>
    <p:sldLayoutId id="2147483983" r:id="rId47"/>
    <p:sldLayoutId id="2147483971" r:id="rId48"/>
    <p:sldLayoutId id="2147483972" r:id="rId49"/>
    <p:sldLayoutId id="2147484055" r:id="rId50"/>
    <p:sldLayoutId id="2147484058" r:id="rId51"/>
    <p:sldLayoutId id="2147484057" r:id="rId52"/>
    <p:sldLayoutId id="2147484033" r:id="rId53"/>
    <p:sldLayoutId id="2147484049" r:id="rId54"/>
    <p:sldLayoutId id="2147483897" r:id="rId55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thousandeyes.com/log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.pseudoco.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u1.signalfx.com/#/signi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colive.com/emea/learn/session-catalog.html?search=DEVNET-2658#/" TargetMode="Externa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www.slid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Antonio Jimenez – Tech Lead Software Engineer</a:t>
            </a:r>
            <a:br>
              <a:rPr lang="en-US" dirty="0"/>
            </a:br>
            <a:r>
              <a:rPr lang="en-US" dirty="0"/>
              <a:t>@ajimenez1503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DEVWKS-2656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2" y="1892052"/>
            <a:ext cx="7439235" cy="644730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3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03622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2A82-9A0F-7926-84ED-D94409D84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BCF46-E8CA-DBEC-780D-112AEC00F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92EB7A-51E7-D3B1-8A6E-D8EAF5BB0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FEA057-240B-12E9-9D90-138670E969C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Workshop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EA9A4E-07C7-DF81-4E53-44F8DF0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7" y="1907381"/>
            <a:ext cx="1464842" cy="103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1CC5AF-CF2C-0B86-F0DB-0E505B3B6BC5}"/>
              </a:ext>
            </a:extLst>
          </p:cNvPr>
          <p:cNvSpPr/>
          <p:nvPr/>
        </p:nvSpPr>
        <p:spPr>
          <a:xfrm>
            <a:off x="6343566" y="888615"/>
            <a:ext cx="2206417" cy="10351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Enterprise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54D82A-9D29-6DDD-3480-7AF0485B6FF8}"/>
              </a:ext>
            </a:extLst>
          </p:cNvPr>
          <p:cNvSpPr/>
          <p:nvPr/>
        </p:nvSpPr>
        <p:spPr>
          <a:xfrm>
            <a:off x="6343566" y="2942538"/>
            <a:ext cx="2206417" cy="103515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Observability Cloud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1CA71-59F7-702B-9E3A-BAD1710783E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251439" y="1406193"/>
            <a:ext cx="4092127" cy="101876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868C57-9859-6ACD-D148-35E3491EA801}"/>
              </a:ext>
            </a:extLst>
          </p:cNvPr>
          <p:cNvCxnSpPr>
            <a:cxnSpLocks/>
          </p:cNvCxnSpPr>
          <p:nvPr/>
        </p:nvCxnSpPr>
        <p:spPr>
          <a:xfrm>
            <a:off x="2251439" y="2437035"/>
            <a:ext cx="4092127" cy="103515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OpenTelemetry - CNCF · GitHub">
            <a:extLst>
              <a:ext uri="{FF2B5EF4-FFF2-40B4-BE49-F238E27FC236}">
                <a16:creationId xmlns:a16="http://schemas.microsoft.com/office/drawing/2014/main" id="{3D5360D5-6C7F-F1A5-D799-5174A81E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OpenTelemetry - CNCF · GitHub">
            <a:extLst>
              <a:ext uri="{FF2B5EF4-FFF2-40B4-BE49-F238E27FC236}">
                <a16:creationId xmlns:a16="http://schemas.microsoft.com/office/drawing/2014/main" id="{987D8797-FF00-B1E4-E51B-8F8774E3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2032 -0.19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-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158 0.196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28B-AF94-3B44-16B8-E3BAD82C5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974F-E163-75FD-0595-9A9EC86B6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A6EB45-C563-CF45-11BF-89F818D58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DD3A4-1356-76B2-F85B-39EAF51F7BD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Login – User &amp;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1166E-1752-235D-B937-589C6D5862C0}"/>
              </a:ext>
            </a:extLst>
          </p:cNvPr>
          <p:cNvSpPr txBox="1"/>
          <p:nvPr/>
        </p:nvSpPr>
        <p:spPr>
          <a:xfrm>
            <a:off x="368300" y="951191"/>
            <a:ext cx="8589720" cy="343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sz="2800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sz="28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sz="2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sz="28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1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75629-6A89-D23C-F3CE-EACD0ECA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AD9C0-E659-F0C0-178A-9E15E652F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A9881-AA88-A8B8-8FA5-326B14DA2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DF523-7134-AB73-04F3-81F52F50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70" y="42078"/>
            <a:ext cx="7710296" cy="46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6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84EE-7474-C0FB-B751-468C13C8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3511D-5A65-60BE-B6A1-0B582BC21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5C2F54-9347-58BC-A607-E64E58FA3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B8A79B-0742-4B59-68A3-4B9B6956E2F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1.a. Login Postman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37F42-A5E6-A6C3-9E25-DC5197BEB003}"/>
              </a:ext>
            </a:extLst>
          </p:cNvPr>
          <p:cNvSpPr txBox="1"/>
          <p:nvPr/>
        </p:nvSpPr>
        <p:spPr>
          <a:xfrm>
            <a:off x="368300" y="951191"/>
            <a:ext cx="5900504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Sign in </a:t>
            </a:r>
            <a:r>
              <a:rPr lang="en-GB" sz="24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Postman application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6F127-4327-E66E-FACD-2EB6D641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1" y="1780427"/>
            <a:ext cx="7280858" cy="2806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A3219-57F6-EF52-D44A-7811442379C1}"/>
              </a:ext>
            </a:extLst>
          </p:cNvPr>
          <p:cNvSpPr txBox="1"/>
          <p:nvPr/>
        </p:nvSpPr>
        <p:spPr>
          <a:xfrm>
            <a:off x="368299" y="1637478"/>
            <a:ext cx="6040593" cy="304743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</a:p>
          <a:p>
            <a:pPr lvl="2">
              <a:lnSpc>
                <a:spcPct val="150000"/>
              </a:lnSpc>
            </a:pPr>
            <a:endParaRPr lang="en-GB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lvl="2">
              <a:lnSpc>
                <a:spcPct val="150000"/>
              </a:lnSpc>
            </a:pP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login&#10;&#10;AI-generated content may be incorrect.">
            <a:extLst>
              <a:ext uri="{FF2B5EF4-FFF2-40B4-BE49-F238E27FC236}">
                <a16:creationId xmlns:a16="http://schemas.microsoft.com/office/drawing/2014/main" id="{9A14AA18-12C6-EE0B-1A86-324C6629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40" y="1518437"/>
            <a:ext cx="3285635" cy="26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9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21C87-DD0A-0D5D-6292-362D893D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F96B4-71CB-4502-5A56-7E34AE98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AF0811-B14E-DFC2-F667-A4D7C28D7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45045-42C0-520D-941F-5E3B2DA5D59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1.b. Verify Postman collection </a:t>
            </a:r>
            <a:r>
              <a:rPr lang="en-GB" b="1" dirty="0"/>
              <a:t>DEVWKS-2656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2731E-C9C1-6C9C-6CDF-1F84A84E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47670"/>
            <a:ext cx="7772400" cy="35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4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C48AA-A01E-204F-8439-F09290BE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5C9225-48EF-0D41-B773-C3B08C00C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A97403-75B5-F99B-3447-5E3BA1FA123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2. Login </a:t>
            </a:r>
            <a:r>
              <a:rPr lang="en-GB" dirty="0" err="1"/>
              <a:t>ThousandEyes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28E49-9DC0-1146-58B7-7F0401DA046E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ThousandEyes Login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3" name="Picture 1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8B2BAC4-460A-3134-BC14-DDB3BF99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06" t="1481" r="10198" b="2546"/>
          <a:stretch/>
        </p:blipFill>
        <p:spPr>
          <a:xfrm>
            <a:off x="6368816" y="1287269"/>
            <a:ext cx="2506896" cy="27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7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C4AC-45F6-EB8A-28E0-6A3957BB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31109-459E-C4B8-E24B-811D0F5A5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67C7F-5A90-3DBA-3D28-7DBD9063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C122B-E057-2B17-BC06-19F52D9D4AAC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21979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</a:t>
            </a:r>
            <a:r>
              <a:rPr lang="en-GB" b="1" dirty="0" err="1"/>
              <a:t>Oauth</a:t>
            </a:r>
            <a:r>
              <a:rPr lang="en-GB" b="1" dirty="0"/>
              <a:t>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BEB17-33CF-7D63-FAF2-38AB402177C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Account 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Users and Roles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5509E8-0664-9EC0-4F5B-DB68A9AE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84" y="1539558"/>
            <a:ext cx="5370001" cy="33413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00EE313C-4260-D72F-7234-660300571B2B}"/>
              </a:ext>
            </a:extLst>
          </p:cNvPr>
          <p:cNvSpPr/>
          <p:nvPr/>
        </p:nvSpPr>
        <p:spPr>
          <a:xfrm>
            <a:off x="4013650" y="4443960"/>
            <a:ext cx="258945" cy="194209"/>
          </a:xfrm>
          <a:prstGeom prst="frame">
            <a:avLst>
              <a:gd name="adj1" fmla="val 0"/>
            </a:avLst>
          </a:prstGeom>
          <a:solidFill>
            <a:schemeClr val="bg2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FCAFDC-084A-9C19-7540-DA7CFDC2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73" y="2118104"/>
            <a:ext cx="5260621" cy="18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AB179-AEDE-30DA-63E2-1B204368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8EF54-E64A-ECCB-3617-928956116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2F28B5-773E-89E6-8CAA-8BE1C107F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4905CC-603A-2967-BF70-7989D241F97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OAuth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06E0E-0F4B-8793-D57C-3F0B839A80EA}"/>
              </a:ext>
            </a:extLst>
          </p:cNvPr>
          <p:cNvSpPr txBox="1"/>
          <p:nvPr/>
        </p:nvSpPr>
        <p:spPr>
          <a:xfrm>
            <a:off x="368299" y="951191"/>
            <a:ext cx="836151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657101-6FAB-71D8-FA49-87223F72B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03" y="1844207"/>
            <a:ext cx="7772400" cy="25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6BA4-F030-3003-7F45-4EFB642C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EBF17-790E-3194-A3DD-1911AEDA3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5E33D-7742-C743-3253-9B8DF3DFE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F95647-C3EB-2FC0-05FF-66F9B8A632B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5D65D2-AE11-53C8-C1DC-750E5E6D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" y="905292"/>
            <a:ext cx="8975477" cy="35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4206" y="1636635"/>
            <a:ext cx="4615075" cy="2278837"/>
          </a:xfrm>
        </p:spPr>
        <p:txBody>
          <a:bodyPr/>
          <a:lstStyle/>
          <a:p>
            <a:r>
              <a:rPr lang="en-US" sz="4400" dirty="0"/>
              <a:t>  Detect Outages</a:t>
            </a:r>
            <a:br>
              <a:rPr lang="en-US" sz="4400" dirty="0"/>
            </a:br>
            <a:r>
              <a:rPr lang="en-US" sz="4400" dirty="0"/>
              <a:t>Instantly with</a:t>
            </a:r>
            <a:br>
              <a:rPr lang="en-US" sz="4400" dirty="0"/>
            </a:br>
            <a:r>
              <a:rPr lang="en-US" sz="4400" dirty="0" err="1"/>
              <a:t>ThousandEyes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47F88-8545-537F-003B-48E7CAFFAB27}"/>
              </a:ext>
            </a:extLst>
          </p:cNvPr>
          <p:cNvSpPr/>
          <p:nvPr/>
        </p:nvSpPr>
        <p:spPr>
          <a:xfrm>
            <a:off x="5087007" y="336326"/>
            <a:ext cx="2921876" cy="1828800"/>
          </a:xfrm>
          <a:prstGeom prst="rect">
            <a:avLst/>
          </a:prstGeom>
          <a:solidFill>
            <a:srgbClr val="DB9B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5" name="Picture 4" descr="A computer with a red text&#10;&#10;Description automatically generated">
            <a:extLst>
              <a:ext uri="{FF2B5EF4-FFF2-40B4-BE49-F238E27FC236}">
                <a16:creationId xmlns:a16="http://schemas.microsoft.com/office/drawing/2014/main" id="{59145705-505F-E6B6-344B-D34A70AD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3" y="-87334"/>
            <a:ext cx="2571750" cy="2571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4B296-67AE-DBC8-01A5-BFCBF0F1D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DB88F9-5A71-77C1-5594-F69FFBFFF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8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A324E-70DC-169A-2CDA-A56A7D23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0BDB-07F2-36C4-F22F-49F2DBCB9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A15B5F-2558-DF95-1D0D-42CD38F35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9A282B-3A7F-99BA-7F34-A837AFDD6D8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1234E-45B6-C38D-07DE-C9D6BF47B8A0}"/>
              </a:ext>
            </a:extLst>
          </p:cNvPr>
          <p:cNvSpPr txBox="1"/>
          <p:nvPr/>
        </p:nvSpPr>
        <p:spPr>
          <a:xfrm>
            <a:off x="318080" y="901518"/>
            <a:ext cx="905170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0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ThousandEyes_test_id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D922E-2298-F17C-553E-BAC7B093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5596"/>
            <a:ext cx="7772400" cy="28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4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E402-3FE6-45EE-095B-5D0D962F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69644-47E5-ED47-F0D2-85D05962F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0D193A-DDFE-D4F7-B134-1DBF6875C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AED97-60D4-5781-83DF-36F21C85D6F5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5.a. Login into Splunk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C0ABF-3FF8-4B6E-5C87-5196EAC62D9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Enterprise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BC64E66-17BB-406F-4F9B-7CB19E9FD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0" t="36121" r="13165" b="4960"/>
          <a:stretch/>
        </p:blipFill>
        <p:spPr>
          <a:xfrm>
            <a:off x="3419142" y="3372183"/>
            <a:ext cx="5517111" cy="9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97C-1170-8A8E-772D-B15B4F9D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8E24C-AE61-298D-0D29-03231CC38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F016AD-909C-C47B-4CE4-24F34AA01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706ED-3243-038D-6EDC-A70D705D0193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5F416-EB6A-9020-DB73-D9F77624964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Data Inputs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23470-1DF2-FC4C-BC4B-38CB2B53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95" y="1513635"/>
            <a:ext cx="5603209" cy="32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E6C3B-525F-ED1E-3943-6B5826B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1E6F6-D365-1AE3-83FB-234E09A9F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7C59BA-C57F-2E24-5D93-B8FA69F9B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0C2638-1760-B8C2-F74B-3FB56C38B7F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49871-6B00-9E7B-ADCC-C603C4ADC2AD}"/>
              </a:ext>
            </a:extLst>
          </p:cNvPr>
          <p:cNvSpPr txBox="1"/>
          <p:nvPr/>
        </p:nvSpPr>
        <p:spPr>
          <a:xfrm>
            <a:off x="363402" y="829743"/>
            <a:ext cx="766127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Open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Event Collector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07651-9547-BD4F-4BB9-9B3BE1777B71}"/>
              </a:ext>
            </a:extLst>
          </p:cNvPr>
          <p:cNvSpPr txBox="1"/>
          <p:nvPr/>
        </p:nvSpPr>
        <p:spPr>
          <a:xfrm>
            <a:off x="443996" y="2778194"/>
            <a:ext cx="839996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Copy the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from </a:t>
            </a:r>
            <a:r>
              <a:rPr lang="en-GB" sz="2000" b="1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Default</a:t>
            </a:r>
            <a:endParaRPr lang="en-ES" sz="1600" b="1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D1C5D4-911C-B77C-0480-ED8773A9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73" y="3281409"/>
            <a:ext cx="7592567" cy="123170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D7E6782-EB5E-2FCA-EB9E-3472BCB532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570"/>
          <a:stretch/>
        </p:blipFill>
        <p:spPr>
          <a:xfrm>
            <a:off x="901273" y="1344229"/>
            <a:ext cx="6651917" cy="1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065B-F2DB-9533-6D84-86C5F286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83E49-379A-50EB-ABE6-8B89D2ED8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383A05-3481-9723-C6E7-889D673F0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F15251-25FB-FEAA-8129-4FEA6990584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C422B-1C36-093B-D25D-CEDB6C7E797E}"/>
              </a:ext>
            </a:extLst>
          </p:cNvPr>
          <p:cNvSpPr txBox="1"/>
          <p:nvPr/>
        </p:nvSpPr>
        <p:spPr>
          <a:xfrm>
            <a:off x="363402" y="829743"/>
            <a:ext cx="8366414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HEC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Splunk_Enterprise_HEC_token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B17220-186B-57F5-CC20-69E2AA42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87" y="1794623"/>
            <a:ext cx="6885340" cy="28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201E6-DD9E-D529-1DC4-664FD0CE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32111-2D03-9D43-B62E-E44BAFCBF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01F389-02C5-83C0-32B3-F26E9EB74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48964A-8DD6-1E74-7B63-E8B7D4DA60A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5.c. Create integration for Splunk Enterprise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7B6527-1557-BD05-A771-1EAD5187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6" y="743037"/>
            <a:ext cx="8190523" cy="39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6277A-1409-F67E-78D0-A1698C19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6597F-030F-DA7D-DDA4-0F5F3352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7B6B0-B27E-5DE2-83BC-EE879FE9A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B4A460-9D16-0AA2-25A0-5A29BD77BD6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66EB7-979F-DF58-76CE-955E2E47509D}"/>
              </a:ext>
            </a:extLst>
          </p:cNvPr>
          <p:cNvSpPr txBox="1"/>
          <p:nvPr/>
        </p:nvSpPr>
        <p:spPr>
          <a:xfrm>
            <a:off x="344124" y="1198294"/>
            <a:ext cx="2941517" cy="142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the initial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&amp; Report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B50078-7063-3700-DF93-33CA7504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75" y="970112"/>
            <a:ext cx="5521837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B6E2C-72A0-CBF9-933B-F0675A651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127A9-CCB0-845C-50A4-BCE99A803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7AF05D-227A-4515-61B5-C6DAF5B28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45B5FC-ABE5-3030-B009-6ABFA330E528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D2B7A-4607-58F7-0355-B5F74BA833B6}"/>
              </a:ext>
            </a:extLst>
          </p:cNvPr>
          <p:cNvSpPr txBox="1"/>
          <p:nvPr/>
        </p:nvSpPr>
        <p:spPr>
          <a:xfrm>
            <a:off x="398367" y="772091"/>
            <a:ext cx="8389171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by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index="*" source="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ThousandEyesOTel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"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6BB74-DDF8-C3B2-BE8D-CC3867E6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6742"/>
            <a:ext cx="7772400" cy="30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1C193-9A61-8388-E202-DB2DE9D7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B4FB7-F88D-993C-A321-48C6F62A6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6B2F4-654F-4AB0-B4E0-38F56BC47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48B165-10A5-D495-DD74-4809567676DC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CE5C0-0E2A-40BD-44DE-24CBD5A17215}"/>
              </a:ext>
            </a:extLst>
          </p:cNvPr>
          <p:cNvSpPr txBox="1"/>
          <p:nvPr/>
        </p:nvSpPr>
        <p:spPr>
          <a:xfrm>
            <a:off x="368299" y="951191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07515-7124-D3DC-ED3A-C0239EE848AA}"/>
              </a:ext>
            </a:extLst>
          </p:cNvPr>
          <p:cNvSpPr txBox="1"/>
          <p:nvPr/>
        </p:nvSpPr>
        <p:spPr>
          <a:xfrm>
            <a:off x="368299" y="2975822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5583B-6C62-DECC-0DAD-FA5421B6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51" y="931663"/>
            <a:ext cx="5881212" cy="165602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BA8346-5B95-5930-68CE-9721161C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70" y="2881125"/>
            <a:ext cx="5825093" cy="17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3120-F1F5-970D-BAC9-7B595282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23FE8-D5CB-F97D-8E22-F85A65B24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F3D4B-1434-EBF6-97FE-E7F6243BB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00BF4F-F24E-D4FD-16CD-431DBF0C695A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  <p:pic>
        <p:nvPicPr>
          <p:cNvPr id="14" name="Picture 13" descr="A graph with purple lines&#10;&#10;AI-generated content may be incorrect.">
            <a:extLst>
              <a:ext uri="{FF2B5EF4-FFF2-40B4-BE49-F238E27FC236}">
                <a16:creationId xmlns:a16="http://schemas.microsoft.com/office/drawing/2014/main" id="{593385F1-4EC2-C1BC-7520-A7A3C00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1" y="787264"/>
            <a:ext cx="7772400" cy="2641626"/>
          </a:xfrm>
          <a:prstGeom prst="rect">
            <a:avLst/>
          </a:prstGeom>
        </p:spPr>
      </p:pic>
      <p:pic>
        <p:nvPicPr>
          <p:cNvPr id="16" name="Picture 15" descr="A graph with purple lines&#10;&#10;AI-generated content may be incorrect.">
            <a:extLst>
              <a:ext uri="{FF2B5EF4-FFF2-40B4-BE49-F238E27FC236}">
                <a16:creationId xmlns:a16="http://schemas.microsoft.com/office/drawing/2014/main" id="{066B2C4D-8205-361B-F597-2CBC386B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88" y="1410317"/>
            <a:ext cx="7772400" cy="33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513080" y="875538"/>
            <a:ext cx="5195087" cy="3392424"/>
          </a:xfrm>
        </p:spPr>
        <p:txBody>
          <a:bodyPr/>
          <a:lstStyle/>
          <a:p>
            <a:r>
              <a:rPr lang="en-US" sz="2800" dirty="0"/>
              <a:t>Introduction</a:t>
            </a:r>
          </a:p>
          <a:p>
            <a:pPr lvl="1"/>
            <a:r>
              <a:rPr lang="en-US" sz="2400" dirty="0" err="1"/>
              <a:t>OpenTelemetry</a:t>
            </a:r>
            <a:endParaRPr lang="en-US" sz="2400" dirty="0"/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</a:t>
            </a:r>
          </a:p>
          <a:p>
            <a:r>
              <a:rPr lang="en-US" sz="2800" dirty="0"/>
              <a:t>Workshop</a:t>
            </a:r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 Enterprise</a:t>
            </a:r>
          </a:p>
          <a:p>
            <a:pPr lvl="1"/>
            <a:r>
              <a:rPr lang="en-US" sz="2400" dirty="0"/>
              <a:t>Splunk Observability Cloud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2167-9BF1-ED42-BB73-893AE472A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220D1F3-40CF-4EA3-E06F-D2DB76BE0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2" y="2068830"/>
            <a:ext cx="3497727" cy="10058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97AFB9F-1FB5-7631-AA4D-FE3437F9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91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8AC0-0A2B-5B7D-79BF-23EEAA9D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5D7F2-FFDA-3FC1-C0A6-D27FD046A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91CE7-A7F2-E725-0E19-A9A3DACD1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B13812-65D9-D4A1-131D-4A26128AF43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7.a. Login into Splunk Observability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C8591-2388-7305-A5AF-89A50F5D74F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Observability Cloud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7BFCCB4-AB4E-EFAF-96E5-D9FD88E1A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0" t="18600" r="16980" b="22534"/>
          <a:stretch/>
        </p:blipFill>
        <p:spPr>
          <a:xfrm>
            <a:off x="4728373" y="2890623"/>
            <a:ext cx="3901277" cy="19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1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F6E6-E09C-DA2F-5C64-041140A0B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71C97-43DD-07B8-CF6D-041F7BC4F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81EEF-A254-AC0D-E69B-254D0B99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0606B3-8F54-072F-808C-FD97C093472A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3690-EC71-138F-1519-AD9119E278BE}"/>
              </a:ext>
            </a:extLst>
          </p:cNvPr>
          <p:cNvSpPr txBox="1"/>
          <p:nvPr/>
        </p:nvSpPr>
        <p:spPr>
          <a:xfrm>
            <a:off x="443996" y="1023698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1CA51E-4DB1-1454-FED8-B9E032C0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2172434"/>
            <a:ext cx="8596791" cy="182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2A37D-1A54-80A2-BB11-BDEAEDE1C527}"/>
              </a:ext>
            </a:extLst>
          </p:cNvPr>
          <p:cNvSpPr txBox="1"/>
          <p:nvPr/>
        </p:nvSpPr>
        <p:spPr>
          <a:xfrm>
            <a:off x="443996" y="1465037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Copy ”Default”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0533AD-F359-2463-0F97-A4B811880AD9}"/>
              </a:ext>
            </a:extLst>
          </p:cNvPr>
          <p:cNvSpPr/>
          <p:nvPr/>
        </p:nvSpPr>
        <p:spPr>
          <a:xfrm>
            <a:off x="8264456" y="3493363"/>
            <a:ext cx="571053" cy="557939"/>
          </a:xfrm>
          <a:prstGeom prst="frame">
            <a:avLst>
              <a:gd name="adj1" fmla="val 4167"/>
            </a:avLst>
          </a:prstGeom>
          <a:solidFill>
            <a:srgbClr val="F69121"/>
          </a:solidFill>
          <a:ln>
            <a:solidFill>
              <a:srgbClr val="F691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9B33F17-1FE1-334A-3A11-A692F4236F4A}"/>
              </a:ext>
            </a:extLst>
          </p:cNvPr>
          <p:cNvSpPr/>
          <p:nvPr/>
        </p:nvSpPr>
        <p:spPr>
          <a:xfrm>
            <a:off x="319325" y="3200400"/>
            <a:ext cx="737316" cy="247755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E7A2-89BF-542C-9D40-D9B1A9F1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1AAD9-F7DA-6DC4-B4C3-28B3932AE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DB521-05DF-9852-B5B1-2B05AE581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44BF0-3F68-2BE2-FFE7-1926E351295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0AA08-7D48-38CD-1161-250EEF5920ED}"/>
              </a:ext>
            </a:extLst>
          </p:cNvPr>
          <p:cNvSpPr txBox="1"/>
          <p:nvPr/>
        </p:nvSpPr>
        <p:spPr>
          <a:xfrm>
            <a:off x="443995" y="1023698"/>
            <a:ext cx="8211807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Splunk_Observability_access_token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8DF5E0-30CA-6C7F-59B1-8E8A62D0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56" y="2144776"/>
            <a:ext cx="5228522" cy="23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5063-F7BD-C02B-9E0F-EFCE76499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77806-87F0-80D9-624B-1BCFA984F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40E7D7-C503-0EF9-4CE6-1D708918E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76010E-7EAB-9D88-A330-E118FB1E66D1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7.c. Create integration for Splunk Observability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5620BD-BDD1-854F-65B9-1BD6135E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42" y="630655"/>
            <a:ext cx="8635116" cy="39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90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4BAE1-2C75-6399-B202-10DD7A1C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80E26-FDFC-DF89-094D-D78AF9FD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249C-8527-1201-5C69-A7BD191BF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E5914-51D5-850E-DFB6-4E239FC9792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0BE9-7CCE-4420-D335-A338A38A2778}"/>
              </a:ext>
            </a:extLst>
          </p:cNvPr>
          <p:cNvSpPr txBox="1"/>
          <p:nvPr/>
        </p:nvSpPr>
        <p:spPr>
          <a:xfrm>
            <a:off x="315741" y="1430986"/>
            <a:ext cx="2709042" cy="142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the initial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1BA3F-6CF1-DED0-7A29-BF05DD4B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83" y="916435"/>
            <a:ext cx="6013891" cy="1655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2B765-1589-3ADA-522B-151AE76E1520}"/>
              </a:ext>
            </a:extLst>
          </p:cNvPr>
          <p:cNvSpPr txBox="1"/>
          <p:nvPr/>
        </p:nvSpPr>
        <p:spPr>
          <a:xfrm>
            <a:off x="226653" y="2857530"/>
            <a:ext cx="3577729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xpand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GB" sz="20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S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B45D97-22EA-DA2D-75FD-8E94D3FD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85" y="2822641"/>
            <a:ext cx="3378887" cy="18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7A4D-F965-19D6-9C18-B71C39CB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76A3-3748-FD5D-7E07-7125449BC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19A1A-813B-42A1-C44C-D6052FD22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EE3560-44CE-F190-D2A9-3A3DA850198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FEE109-9692-6A17-939C-5C4F3D5E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" y="860176"/>
            <a:ext cx="8383734" cy="258703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9C6CC9-AC96-3539-D766-F4B845B6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04" y="2288589"/>
            <a:ext cx="7990729" cy="2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43998" y="1506908"/>
            <a:ext cx="8266111" cy="2743200"/>
          </a:xfrm>
        </p:spPr>
        <p:txBody>
          <a:bodyPr lIns="91440" tIns="45720" rIns="91440" bIns="45720" anchor="t"/>
          <a:lstStyle/>
          <a:p>
            <a:r>
              <a:rPr lang="en-US" sz="2400" dirty="0"/>
              <a:t>We have learned to stream </a:t>
            </a:r>
            <a:r>
              <a:rPr lang="en-US" sz="2400" b="1" dirty="0" err="1"/>
              <a:t>ThousandEyes</a:t>
            </a:r>
            <a:r>
              <a:rPr lang="en-US" sz="2400" b="1" dirty="0"/>
              <a:t> network telemetry </a:t>
            </a:r>
            <a:r>
              <a:rPr lang="en-US" sz="2400" dirty="0"/>
              <a:t>data using </a:t>
            </a:r>
            <a:r>
              <a:rPr lang="en-US" sz="2400" b="1" dirty="0" err="1"/>
              <a:t>OpenTelemetry</a:t>
            </a:r>
            <a:endParaRPr lang="en-US" sz="2400" b="1" dirty="0"/>
          </a:p>
          <a:p>
            <a:r>
              <a:rPr lang="en-US" sz="2400" dirty="0"/>
              <a:t>Confirm capability to stream to </a:t>
            </a:r>
            <a:r>
              <a:rPr lang="en-US" sz="2400" b="1" dirty="0"/>
              <a:t>Splunk Observability Cloud </a:t>
            </a:r>
            <a:r>
              <a:rPr lang="en-US" sz="2400" dirty="0"/>
              <a:t>and</a:t>
            </a:r>
            <a:r>
              <a:rPr lang="en-US" sz="2400" b="1" dirty="0"/>
              <a:t> Splunk Enterprise</a:t>
            </a:r>
          </a:p>
          <a:p>
            <a:pPr marL="169545" indent="-169545"/>
            <a:r>
              <a:rPr lang="en-US" sz="2400" dirty="0"/>
              <a:t>Main goal: </a:t>
            </a:r>
            <a:r>
              <a:rPr lang="en-US" sz="2400" b="1" dirty="0"/>
              <a:t>Detect outages​ </a:t>
            </a:r>
            <a:r>
              <a:rPr lang="en-US" sz="2400" dirty="0"/>
              <a:t>instantly with​ </a:t>
            </a:r>
            <a:r>
              <a:rPr lang="en-US" sz="2400" b="1" dirty="0" err="1"/>
              <a:t>ThousandEyes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21CDF-653E-8942-8B21-2E11ADE5B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A8B3-5A11-E14B-A8F7-DAB0E0C2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749808" cy="154518"/>
          </a:xfrm>
        </p:spPr>
        <p:txBody>
          <a:bodyPr/>
          <a:lstStyle/>
          <a:p>
            <a:r>
              <a:rPr lang="en-US"/>
              <a:t>DEVWKS-2656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2CDCA7-1031-174E-6A27-616A1820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81412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8DC3B-E321-B9ED-2A98-DFF932F98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95104-B4BB-B247-FEAF-F60091652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D40AA-E0E0-C512-A421-9D4AA52E4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BD59F-2332-22ED-6B2C-AD433A853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86070-984A-ED66-8C6D-C84758667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5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3068A72-9C03-3BE3-3747-382D6B0D8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 dirty="0">
                <a:hlinkClick r:id="rId2"/>
              </a:rPr>
              <a:t>DEVNET-2658: Stream </a:t>
            </a:r>
            <a:r>
              <a:rPr lang="en-US" sz="1600" dirty="0" err="1">
                <a:hlinkClick r:id="rId2"/>
              </a:rPr>
              <a:t>ThousandEyes</a:t>
            </a:r>
            <a:r>
              <a:rPr lang="en-US" sz="1600" dirty="0">
                <a:hlinkClick r:id="rId2"/>
              </a:rPr>
              <a:t> Data to Any Observability Platform using </a:t>
            </a:r>
            <a:r>
              <a:rPr lang="en-US" sz="1600" dirty="0" err="1">
                <a:hlinkClick r:id="rId2"/>
              </a:rPr>
              <a:t>OpenTelemetry</a:t>
            </a:r>
            <a:endParaRPr lang="en-US" sz="1600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Visit the Cisco Showcase </a:t>
            </a:r>
            <a:br>
              <a:rPr lang="en-US" sz="1600" dirty="0"/>
            </a:br>
            <a:r>
              <a:rPr lang="en-US" sz="1600" dirty="0"/>
              <a:t>for related demos</a:t>
            </a:r>
            <a:endParaRPr lang="en-US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Book your one-on-one</a:t>
            </a:r>
            <a:br>
              <a:rPr lang="en-US" sz="1600" dirty="0"/>
            </a:br>
            <a:r>
              <a:rPr lang="en-US" sz="1600" dirty="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Attend the interactive education with </a:t>
            </a:r>
            <a:r>
              <a:rPr lang="en-US" sz="1600" dirty="0" err="1"/>
              <a:t>DevNet</a:t>
            </a:r>
            <a:r>
              <a:rPr lang="en-US" sz="1600" dirty="0"/>
              <a:t>, Capture the Flag, and Walk-in Labs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1200" dirty="0"/>
              <a:t>Contact me at: </a:t>
            </a:r>
            <a:r>
              <a:rPr lang="en-US" sz="1200" dirty="0" err="1">
                <a:solidFill>
                  <a:schemeClr val="accent6"/>
                </a:solidFill>
              </a:rPr>
              <a:t>antonjim@cisco.com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90D8-F824-5F9B-9E84-183E610C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E0761-5207-F305-5AC2-ACD064583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5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79474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DE7E-4037-09D5-3299-5845053C6AA4}"/>
              </a:ext>
            </a:extLst>
          </p:cNvPr>
          <p:cNvSpPr txBox="1">
            <a:spLocks/>
          </p:cNvSpPr>
          <p:nvPr/>
        </p:nvSpPr>
        <p:spPr>
          <a:xfrm>
            <a:off x="443257" y="3116337"/>
            <a:ext cx="3739896" cy="1941922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70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61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(</a:t>
            </a:r>
            <a:r>
              <a:rPr lang="en-US" dirty="0" err="1"/>
              <a:t>OTel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2180336"/>
          </a:xfrm>
        </p:spPr>
        <p:txBody>
          <a:bodyPr/>
          <a:lstStyle/>
          <a:p>
            <a:r>
              <a:rPr lang="en-US" sz="2000" dirty="0"/>
              <a:t>Open-source observability framework  </a:t>
            </a:r>
          </a:p>
          <a:p>
            <a:r>
              <a:rPr lang="en-US" sz="2000" dirty="0"/>
              <a:t>Collection of tools, APIs, and SDKs</a:t>
            </a:r>
          </a:p>
          <a:p>
            <a:r>
              <a:rPr lang="en-US" sz="2000" dirty="0"/>
              <a:t>Management of telemetry data</a:t>
            </a:r>
          </a:p>
          <a:p>
            <a:r>
              <a:rPr lang="en-US" sz="2000" dirty="0"/>
              <a:t>Instrument, generate, collect, and export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14F45-BE1B-1947-B3AE-5FD81C85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798C-FE19-FD1C-957A-727F4444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334161"/>
            <a:ext cx="5842000" cy="12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71E0F-9D00-0384-76B9-2B08074B2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</p:spTree>
    <p:extLst>
      <p:ext uri="{BB962C8B-B14F-4D97-AF65-F5344CB8AC3E}">
        <p14:creationId xmlns:p14="http://schemas.microsoft.com/office/powerpoint/2010/main" val="145807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491059"/>
            <a:ext cx="3708594" cy="2925868"/>
          </a:xfrm>
        </p:spPr>
        <p:txBody>
          <a:bodyPr/>
          <a:lstStyle/>
          <a:p>
            <a:r>
              <a:rPr lang="en-US" dirty="0"/>
              <a:t>Network monitoring</a:t>
            </a:r>
          </a:p>
          <a:p>
            <a:r>
              <a:rPr lang="en-US" dirty="0"/>
              <a:t>Inside and outside an organization's control</a:t>
            </a:r>
          </a:p>
          <a:p>
            <a:r>
              <a:rPr lang="en-US" dirty="0"/>
              <a:t>Monitoring agents around the world </a:t>
            </a:r>
          </a:p>
          <a:p>
            <a:r>
              <a:rPr lang="en-US" dirty="0"/>
              <a:t>Real-time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D0EA0-4347-32E9-02DD-D3DFF448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433695"/>
            <a:ext cx="838200" cy="5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E625A8F-17BD-EA1D-C88E-5E43B7FA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84" y="1772816"/>
            <a:ext cx="5463504" cy="21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37E0F-1586-D21F-21EB-BAF6B330E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7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r>
              <a:rPr lang="en-US" dirty="0"/>
              <a:t> Network Test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643459"/>
            <a:ext cx="4014172" cy="2925868"/>
          </a:xfrm>
        </p:spPr>
        <p:txBody>
          <a:bodyPr/>
          <a:lstStyle/>
          <a:p>
            <a:r>
              <a:rPr lang="en-US" dirty="0"/>
              <a:t>Periodically</a:t>
            </a:r>
          </a:p>
          <a:p>
            <a:r>
              <a:rPr lang="en-US" dirty="0"/>
              <a:t>Metrics collected: latency, page load time, throughput...</a:t>
            </a:r>
          </a:p>
          <a:p>
            <a:r>
              <a:rPr lang="en-US" dirty="0"/>
              <a:t>~30k data points/sec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A34172-8749-499E-25B6-14E8A0C9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2" y="1384300"/>
            <a:ext cx="4284192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92BFD-D6C0-6BDA-5CF5-49585D1FE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6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Have you used Splunk before? If so, which product(s)?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D7E71-E54A-514B-8508-294033F75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E154B-C26B-2844-996D-0B8835902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31FAC-1C55-CFC0-413F-13AB2859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3333" y="206083"/>
            <a:ext cx="2549817" cy="254981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938B63-9176-91CA-5344-B94744522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3332" y="2970212"/>
            <a:ext cx="2549817" cy="1728788"/>
          </a:xfrm>
        </p:spPr>
        <p:txBody>
          <a:bodyPr lIns="91440" rIns="91440" anchor="ctr" anchorCtr="0"/>
          <a:lstStyle/>
          <a:p>
            <a:pPr marL="57150" indent="0" algn="ctr">
              <a:spcBef>
                <a:spcPts val="1113"/>
              </a:spcBef>
              <a:buClrTx/>
              <a:buNone/>
            </a:pP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Join at</a:t>
            </a:r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 err="1">
                <a:hlinkClick r:id="rId4"/>
              </a:rPr>
              <a:t>slido.com</a:t>
            </a: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# 3469654</a:t>
            </a:r>
          </a:p>
          <a:p>
            <a:pPr marL="57150" indent="0">
              <a:spcBef>
                <a:spcPts val="1113"/>
              </a:spcBef>
              <a:buClrTx/>
              <a:buNone/>
            </a:pPr>
            <a:endParaRPr lang="en-US" sz="1800" spc="-30" dirty="0"/>
          </a:p>
        </p:txBody>
      </p:sp>
    </p:spTree>
    <p:extLst>
      <p:ext uri="{BB962C8B-B14F-4D97-AF65-F5344CB8AC3E}">
        <p14:creationId xmlns:p14="http://schemas.microsoft.com/office/powerpoint/2010/main" val="132809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F721-F901-9C5D-75DC-45F8EF5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C8B3-430C-5EA8-2EA1-E307CEB2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178F-85FE-423C-71A2-8AFA03CFAA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4890" y="1176201"/>
            <a:ext cx="5215022" cy="1173862"/>
          </a:xfrm>
        </p:spPr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Splunk Enterprise &amp; Splunk Cloud Platform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IT operations, security and business analytics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Highly customizable</a:t>
            </a:r>
            <a:br>
              <a:rPr lang="en-GB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B08C18-73C8-B34C-2887-356238ACE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59CC5-352B-BFA1-EB25-ABF436387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6EB79-537D-6879-C6A1-07B10415A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27567" y="486356"/>
            <a:ext cx="437188" cy="437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7DE959-D4CB-0902-3267-E636CC081A85}"/>
              </a:ext>
            </a:extLst>
          </p:cNvPr>
          <p:cNvSpPr txBox="1">
            <a:spLocks/>
          </p:cNvSpPr>
          <p:nvPr/>
        </p:nvSpPr>
        <p:spPr>
          <a:xfrm>
            <a:off x="4503514" y="3139883"/>
            <a:ext cx="4833367" cy="150376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1B1C1D"/>
                </a:solidFill>
                <a:latin typeface="CiscoSans" panose="020B0503020201020303" pitchFamily="34" charset="0"/>
              </a:rPr>
              <a:t>Splunk Observability Cloud</a:t>
            </a:r>
          </a:p>
          <a:p>
            <a:pPr lvl="1"/>
            <a:r>
              <a:rPr lang="en-GB" dirty="0">
                <a:solidFill>
                  <a:srgbClr val="1B1C1D"/>
                </a:solidFill>
                <a:latin typeface="CiscoSans" panose="020B0503020201020303" pitchFamily="34" charset="0"/>
              </a:rPr>
              <a:t>Real-time application observability</a:t>
            </a:r>
          </a:p>
          <a:p>
            <a:pPr lvl="1"/>
            <a:r>
              <a:rPr lang="en-GB" dirty="0"/>
              <a:t>APM (</a:t>
            </a:r>
            <a:r>
              <a:rPr lang="en-GB" sz="1600" dirty="0"/>
              <a:t>Application Performance Monitoring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RUM (Real User Monitoring)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7469F-A0B1-C559-D5A2-0B362F78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27" y="776955"/>
            <a:ext cx="3163883" cy="2135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1B728-6C18-5512-82DF-BBA036D2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13" y="3139883"/>
            <a:ext cx="2954876" cy="159086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783C98A-728A-3076-E501-C08DA05F9A9F}"/>
              </a:ext>
            </a:extLst>
          </p:cNvPr>
          <p:cNvSpPr/>
          <p:nvPr/>
        </p:nvSpPr>
        <p:spPr>
          <a:xfrm>
            <a:off x="4794837" y="1808876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807C9F1-8882-1CF4-D933-B500EEB548BC}"/>
              </a:ext>
            </a:extLst>
          </p:cNvPr>
          <p:cNvSpPr/>
          <p:nvPr/>
        </p:nvSpPr>
        <p:spPr>
          <a:xfrm rot="10800000">
            <a:off x="3879156" y="3794999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7503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9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5 Amsterdam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f788dc4-308c-4aa7-b5d3-a259d0d433d7" xsi:nil="true"/>
    <lcf76f155ced4ddcb4097134ff3c332f xmlns="3ae9c4d2-8905-4244-82ab-c0d70748a2b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B2E1E5B4E2B439029D4825CE861F9" ma:contentTypeVersion="20" ma:contentTypeDescription="Create a new document." ma:contentTypeScope="" ma:versionID="32a26349a6f93ce92776694534acd3f5">
  <xsd:schema xmlns:xsd="http://www.w3.org/2001/XMLSchema" xmlns:xs="http://www.w3.org/2001/XMLSchema" xmlns:p="http://schemas.microsoft.com/office/2006/metadata/properties" xmlns:ns2="9f788dc4-308c-4aa7-b5d3-a259d0d433d7" xmlns:ns3="3ae9c4d2-8905-4244-82ab-c0d70748a2bb" targetNamespace="http://schemas.microsoft.com/office/2006/metadata/properties" ma:root="true" ma:fieldsID="70199bc277602f1abad1c687b93c0666" ns2:_="" ns3:_="">
    <xsd:import namespace="9f788dc4-308c-4aa7-b5d3-a259d0d433d7"/>
    <xsd:import namespace="3ae9c4d2-8905-4244-82ab-c0d70748a2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2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88dc4-308c-4aa7-b5d3-a259d0d433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d01d09a-7e1d-43a0-86f1-031714311406}" ma:internalName="TaxCatchAll" ma:showField="CatchAllData" ma:web="9f788dc4-308c-4aa7-b5d3-a259d0d433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9c4d2-8905-4244-82ab-c0d70748a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0232D5-D6DD-4704-86F2-480A9350DABE}">
  <ds:schemaRefs>
    <ds:schemaRef ds:uri="http://schemas.microsoft.com/office/2006/metadata/properties"/>
    <ds:schemaRef ds:uri="http://schemas.microsoft.com/office/infopath/2007/PartnerControls"/>
    <ds:schemaRef ds:uri="9f788dc4-308c-4aa7-b5d3-a259d0d433d7"/>
    <ds:schemaRef ds:uri="3ae9c4d2-8905-4244-82ab-c0d70748a2bb"/>
  </ds:schemaRefs>
</ds:datastoreItem>
</file>

<file path=customXml/itemProps2.xml><?xml version="1.0" encoding="utf-8"?>
<ds:datastoreItem xmlns:ds="http://schemas.openxmlformats.org/officeDocument/2006/customXml" ds:itemID="{3A1F7753-836E-4A93-9693-DAF1608D14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65E482-9A32-4157-850C-75820796DD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88dc4-308c-4aa7-b5d3-a259d0d433d7"/>
    <ds:schemaRef ds:uri="3ae9c4d2-8905-4244-82ab-c0d70748a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945</Words>
  <Application>Microsoft Macintosh PowerPoint</Application>
  <PresentationFormat>On-screen Show (16:9)</PresentationFormat>
  <Paragraphs>251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ＭＳ Ｐゴシック</vt:lpstr>
      <vt:lpstr>-apple-system</vt:lpstr>
      <vt:lpstr>Arial</vt:lpstr>
      <vt:lpstr>Calibri</vt:lpstr>
      <vt:lpstr>CiscoSans</vt:lpstr>
      <vt:lpstr>CiscoSansTT Light</vt:lpstr>
      <vt:lpstr>Google Sans</vt:lpstr>
      <vt:lpstr>Cisco Live 2025 Amsterdam</vt:lpstr>
      <vt:lpstr>Stream ThousandEyes Data to Splunk Using OpenTelemetry</vt:lpstr>
      <vt:lpstr>  Detect Outages Instantly with ThousandEyes</vt:lpstr>
      <vt:lpstr>Agenda</vt:lpstr>
      <vt:lpstr>Introduction</vt:lpstr>
      <vt:lpstr>OpenTelemetry (OTel)</vt:lpstr>
      <vt:lpstr>ThousandEyes</vt:lpstr>
      <vt:lpstr>ThousandEyes Network Test</vt:lpstr>
      <vt:lpstr>Have you used Splunk before? If so, which product(s)?</vt:lpstr>
      <vt:lpstr>Splunk products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2025-02-04T09:18:33Z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MSIP_Label_a189e4fd-a2fa-47bf-9b21-17f706ee2968_Enabled">
    <vt:lpwstr>true</vt:lpwstr>
  </property>
  <property fmtid="{D5CDD505-2E9C-101B-9397-08002B2CF9AE}" pid="9" name="MSIP_Label_a189e4fd-a2fa-47bf-9b21-17f706ee2968_SetDate">
    <vt:lpwstr>2024-07-19T08:46:02Z</vt:lpwstr>
  </property>
  <property fmtid="{D5CDD505-2E9C-101B-9397-08002B2CF9AE}" pid="10" name="MSIP_Label_a189e4fd-a2fa-47bf-9b21-17f706ee2968_Method">
    <vt:lpwstr>Privileged</vt:lpwstr>
  </property>
  <property fmtid="{D5CDD505-2E9C-101B-9397-08002B2CF9AE}" pid="11" name="MSIP_Label_a189e4fd-a2fa-47bf-9b21-17f706ee2968_Name">
    <vt:lpwstr>Cisco Public Label</vt:lpwstr>
  </property>
  <property fmtid="{D5CDD505-2E9C-101B-9397-08002B2CF9AE}" pid="12" name="MSIP_Label_a189e4fd-a2fa-47bf-9b21-17f706ee2968_SiteId">
    <vt:lpwstr>5ae1af62-9505-4097-a69a-c1553ef7840e</vt:lpwstr>
  </property>
  <property fmtid="{D5CDD505-2E9C-101B-9397-08002B2CF9AE}" pid="13" name="MSIP_Label_a189e4fd-a2fa-47bf-9b21-17f706ee2968_ActionId">
    <vt:lpwstr>bc544257-30b7-4913-9437-be577e3abb6d</vt:lpwstr>
  </property>
  <property fmtid="{D5CDD505-2E9C-101B-9397-08002B2CF9AE}" pid="14" name="MSIP_Label_a189e4fd-a2fa-47bf-9b21-17f706ee2968_ContentBits">
    <vt:lpwstr>2</vt:lpwstr>
  </property>
  <property fmtid="{D5CDD505-2E9C-101B-9397-08002B2CF9AE}" pid="15" name="ClassificationContentMarkingFooterLocations">
    <vt:lpwstr>Cisco Live 2025 Amsterdam:3</vt:lpwstr>
  </property>
  <property fmtid="{D5CDD505-2E9C-101B-9397-08002B2CF9AE}" pid="16" name="ClassificationContentMarkingFooterText">
    <vt:lpwstr>-</vt:lpwstr>
  </property>
  <property fmtid="{D5CDD505-2E9C-101B-9397-08002B2CF9AE}" pid="17" name="ContentTypeId">
    <vt:lpwstr>0x010100E57B2E1E5B4E2B439029D4825CE861F9</vt:lpwstr>
  </property>
</Properties>
</file>